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yarat Jitsom" initials="KJ" lastIdx="8" clrIdx="0">
    <p:extLst>
      <p:ext uri="{19B8F6BF-5375-455C-9EA6-DF929625EA0E}">
        <p15:presenceInfo xmlns:p15="http://schemas.microsoft.com/office/powerpoint/2012/main" userId="S-1-5-21-4002263703-2625000000-767885673-3333" providerId="AD"/>
      </p:ext>
    </p:extLst>
  </p:cmAuthor>
  <p:cmAuthor id="2" name="Sirin Boonsaner" initials="SB" lastIdx="1" clrIdx="1">
    <p:extLst>
      <p:ext uri="{19B8F6BF-5375-455C-9EA6-DF929625EA0E}">
        <p15:presenceInfo xmlns:p15="http://schemas.microsoft.com/office/powerpoint/2012/main" userId="S-1-5-21-4002263703-2625000000-767885673-2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5-12T12:29:39.993" idx="1">
    <p:pos x="641" y="1187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DAFD-EFC2-40B5-86AE-41CF0FEC2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A9BD8-D465-489D-9BE3-FF11963CC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F9DA8-9DA1-4867-AD77-0EAB7040F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3184-4025-415B-854D-170B15EB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0815F-B6DC-478D-8DBF-B51C6BDA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5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01E84-9E13-4B08-9DB0-8666A41A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558CF-38CC-4890-B4FB-5DD84108A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CC3F7-085F-43FF-99D6-94E7DB0C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FF5B7-8F59-41C2-8549-16A666DBE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4D06-6FEB-4C86-8384-F3A00CB1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0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179BF-DA91-462F-BCE5-5519C424E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DC31D-532A-40EF-8EAC-DE90BF340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04410-4D83-4A03-B3D9-7C411CD8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371EB-2C47-4EAF-981B-FAB8E386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E6CE2-BCCB-4214-9381-53789710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1F11-C62D-49C9-BC57-E35D5E3A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72793-2B17-40F3-A986-0830C2F2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24D1B-DAEB-4405-84BB-1D672D5D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159A5-6813-4B05-8F16-889804DA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E5A32-4906-4A5A-A8C9-B2C9470D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5DAFC-DCC7-4D55-8C6B-74F449BC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B0732-36CB-4B6A-9721-4741A9D59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D469-ACA4-4709-8D2D-BB0D01BF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2AA5A-97B9-4AEB-B030-FEB8758F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F1187-D103-4E0C-BE1F-41ED72E0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EC35-8593-434D-8EA2-E0A36AD32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A126-06B5-479E-97C5-BC7C384DB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A4259-187F-45A1-B0E5-E1BCB4264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A1517-977D-4F84-A5D7-FDF75060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0DB6D-A557-4D9A-A656-7B17E14F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3ACA1-8651-428D-9B14-8BE879AB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231B-F35F-4758-9F7A-879393E6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400E1-2C63-438E-A67F-05EA7C4B5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FF88F-51DB-4812-BFA0-46C260C01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F072C-2C9A-467C-A845-B50D0EE6C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0FE01-4BF9-4B68-A054-C582FFC92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247BD-9EE3-4746-A0C8-C273DEAA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6D6E8-C1CF-4257-BD89-C73C58A9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22F62-896B-42FD-B067-99B3BA26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CBDC-6869-449E-8748-0ADE0AA9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69AFE-BE91-4F07-B670-78B26EF0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7E9B6-02DD-49AF-A17F-BFC9361B2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F9F67-1E11-4558-B6E4-B6347AA8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3C8AB-AC39-4C16-9183-14B4AEE7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723F9-D1D9-41FE-90A3-CBB9558B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54E06-E0E4-46E9-A75A-C55D867B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F57C-995A-4E1D-8B41-BCA586F1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8E7B-8967-4BB2-8CCB-2697F7F3A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EA1E9-C8D3-4B4D-BB8A-51A245D29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5E9DB-C9E2-40B2-9CC1-B610C6A5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B3A61-A42D-4C6A-94FA-225C8996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116D0-E263-4B12-AD22-4CC9B68C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EC49-4F2B-4A9A-B005-ACBBF0268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088A2-8D9A-4518-82E2-AFFFD8987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8657B-09CD-4343-B3B6-F7B5F1C6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A3903-ADEB-4DEE-9C7B-58802472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2F937-5D30-45FF-BE87-AF8674BA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22ED2-4880-415A-B5F8-F4869E32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221C24-40CA-4647-8653-23FE3C97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30644-05EF-43C7-96FF-A06F2E923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A54E4-4BA4-4DEB-8CF0-B4BBE509B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8D6B-43BB-4E9A-85B4-0C4B4060359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AC09C-64BF-4FD0-B5B6-C7C487FF2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BF613-F210-40A2-8F3B-3CAE5C7EE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422C-3A49-44A2-9479-C2D603A53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91B7F3-029B-41F4-8DB3-87C8A56ACA90}"/>
              </a:ext>
            </a:extLst>
          </p:cNvPr>
          <p:cNvSpPr txBox="1">
            <a:spLocks/>
          </p:cNvSpPr>
          <p:nvPr/>
        </p:nvSpPr>
        <p:spPr>
          <a:xfrm>
            <a:off x="1878706" y="229076"/>
            <a:ext cx="10191978" cy="383320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cap="all" baseline="0">
                <a:solidFill>
                  <a:srgbClr val="92A2BD"/>
                </a:solidFill>
                <a:latin typeface="BMW Group Condensed" panose="020B0606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rgbClr val="92A2BD"/>
                </a:solidFill>
                <a:effectLst/>
                <a:uLnTx/>
                <a:uFillTx/>
                <a:latin typeface="BMW Group Condensed" panose="020B0606020202020204" pitchFamily="34" charset="0"/>
                <a:ea typeface="+mn-ea"/>
                <a:cs typeface="+mn-cs"/>
              </a:rPr>
              <a:t>Company name.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EC3D8E-0A39-4EF4-9D43-6BDA00701BA8}"/>
              </a:ext>
            </a:extLst>
          </p:cNvPr>
          <p:cNvSpPr/>
          <p:nvPr/>
        </p:nvSpPr>
        <p:spPr>
          <a:xfrm>
            <a:off x="355833" y="257083"/>
            <a:ext cx="1230371" cy="1182524"/>
          </a:xfrm>
          <a:prstGeom prst="rect">
            <a:avLst/>
          </a:prstGeom>
          <a:noFill/>
          <a:ln w="12700" cap="flat" cmpd="sng" algn="ctr">
            <a:solidFill>
              <a:srgbClr val="92A2BD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i="0" u="none" strike="noStrike" kern="1200" spc="0" baseline="0" dirty="0" smtClean="0">
                <a:ln w="0"/>
                <a:solidFill>
                  <a:srgbClr val="44546A">
                    <a:lumMod val="60000"/>
                    <a:lumOff val="40000"/>
                  </a:srgbClr>
                </a:solidFill>
                <a:effectLst/>
                <a:latin typeface="BMW Group Condensed" panose="020B0606020202020204" pitchFamily="34" charset="0"/>
                <a:ea typeface="+mn-ea"/>
                <a:cs typeface="+mn-cs"/>
              </a:defRPr>
            </a:pPr>
            <a:r>
              <a:rPr kumimoji="0" lang="en-US" sz="1200" b="0" i="0" u="none" strike="noStrike" kern="1200" cap="none" spc="0" normalizeH="0" baseline="0" noProof="0" dirty="0">
                <a:ln w="0"/>
                <a:solidFill>
                  <a:srgbClr val="44546A">
                    <a:lumMod val="60000"/>
                    <a:lumOff val="40000"/>
                  </a:srgbClr>
                </a:solidFill>
                <a:effectLst/>
                <a:uLnTx/>
                <a:uFillTx/>
                <a:latin typeface="BMW Group Condensed" panose="020B0606020202020204" pitchFamily="34" charset="0"/>
                <a:ea typeface="+mn-ea"/>
                <a:cs typeface="+mn-cs"/>
              </a:rPr>
              <a:t>Company Logo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A11A74-EAA4-4168-8D5F-6DC7F778B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89600"/>
              </p:ext>
            </p:extLst>
          </p:nvPr>
        </p:nvGraphicFramePr>
        <p:xfrm>
          <a:off x="1878704" y="711883"/>
          <a:ext cx="10157785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068">
                  <a:extLst>
                    <a:ext uri="{9D8B030D-6E8A-4147-A177-3AD203B41FA5}">
                      <a16:colId xmlns:a16="http://schemas.microsoft.com/office/drawing/2014/main" val="3295987211"/>
                    </a:ext>
                  </a:extLst>
                </a:gridCol>
                <a:gridCol w="3018795">
                  <a:extLst>
                    <a:ext uri="{9D8B030D-6E8A-4147-A177-3AD203B41FA5}">
                      <a16:colId xmlns:a16="http://schemas.microsoft.com/office/drawing/2014/main" val="592010393"/>
                    </a:ext>
                  </a:extLst>
                </a:gridCol>
                <a:gridCol w="3192922">
                  <a:extLst>
                    <a:ext uri="{9D8B030D-6E8A-4147-A177-3AD203B41FA5}">
                      <a16:colId xmlns:a16="http://schemas.microsoft.com/office/drawing/2014/main" val="1300782064"/>
                    </a:ext>
                  </a:extLst>
                </a:gridCol>
              </a:tblGrid>
              <a:tr h="394283">
                <a:tc gridSpan="3"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/ Manufacturing Address: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01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Telephone: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159094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AE870F-A846-4ABD-B525-882C0A679805}"/>
              </a:ext>
            </a:extLst>
          </p:cNvPr>
          <p:cNvSpPr/>
          <p:nvPr/>
        </p:nvSpPr>
        <p:spPr>
          <a:xfrm>
            <a:off x="1886464" y="1716051"/>
            <a:ext cx="4120878" cy="252419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General Information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42C4C83-545C-499E-82FE-1C85FFD18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70049"/>
              </p:ext>
            </p:extLst>
          </p:nvPr>
        </p:nvGraphicFramePr>
        <p:xfrm>
          <a:off x="1884692" y="2007438"/>
          <a:ext cx="4141554" cy="1426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77">
                  <a:extLst>
                    <a:ext uri="{9D8B030D-6E8A-4147-A177-3AD203B41FA5}">
                      <a16:colId xmlns:a16="http://schemas.microsoft.com/office/drawing/2014/main" val="1921499896"/>
                    </a:ext>
                  </a:extLst>
                </a:gridCol>
                <a:gridCol w="2070777">
                  <a:extLst>
                    <a:ext uri="{9D8B030D-6E8A-4147-A177-3AD203B41FA5}">
                      <a16:colId xmlns:a16="http://schemas.microsoft.com/office/drawing/2014/main" val="1405209039"/>
                    </a:ext>
                  </a:extLst>
                </a:gridCol>
              </a:tblGrid>
              <a:tr h="420987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Shareholder: Nationality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 (US$):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415976"/>
                  </a:ext>
                </a:extLst>
              </a:tr>
              <a:tr h="420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Employees:         (Persons)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Revenue (US$):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1913"/>
                  </a:ext>
                </a:extLst>
              </a:tr>
              <a:tr h="584705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Standard: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Share (%)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Domestic: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Overseas 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52184"/>
                  </a:ext>
                </a:extLst>
              </a:tr>
            </a:tbl>
          </a:graphicData>
        </a:graphic>
      </p:graphicFrame>
      <p:pic>
        <p:nvPicPr>
          <p:cNvPr id="12" name="Picture 12" descr="Gambar terkait">
            <a:extLst>
              <a:ext uri="{FF2B5EF4-FFF2-40B4-BE49-F238E27FC236}">
                <a16:creationId xmlns:a16="http://schemas.microsoft.com/office/drawing/2014/main" id="{5B8CB2F5-6455-4F3B-8A0A-903AEE0DD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AAED1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5" y="1546052"/>
            <a:ext cx="1802617" cy="1882947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E096844-70A3-4FD4-B07F-38BC4124F9C7}"/>
              </a:ext>
            </a:extLst>
          </p:cNvPr>
          <p:cNvGrpSpPr/>
          <p:nvPr/>
        </p:nvGrpSpPr>
        <p:grpSpPr>
          <a:xfrm>
            <a:off x="1083461" y="2562953"/>
            <a:ext cx="814485" cy="538609"/>
            <a:chOff x="1176261" y="2699636"/>
            <a:chExt cx="1101209" cy="53860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86F34A-5663-4672-8F1C-51F4F8FBC7EE}"/>
                </a:ext>
              </a:extLst>
            </p:cNvPr>
            <p:cNvSpPr txBox="1"/>
            <p:nvPr/>
          </p:nvSpPr>
          <p:spPr>
            <a:xfrm>
              <a:off x="1321500" y="2699636"/>
              <a:ext cx="95597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800" dirty="0">
                  <a:latin typeface="BMW Group Condensed" panose="020B0606020202020204" pitchFamily="34" charset="0"/>
                </a:rPr>
                <a:t>Production Location</a:t>
              </a:r>
            </a:p>
            <a:p>
              <a:pPr>
                <a:spcAft>
                  <a:spcPts val="600"/>
                </a:spcAft>
              </a:pPr>
              <a:r>
                <a:rPr lang="en-US" sz="800" dirty="0">
                  <a:latin typeface="BMW Group Condensed" panose="020B0606020202020204" pitchFamily="34" charset="0"/>
                </a:rPr>
                <a:t>Offices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60E2966-3C37-44C2-BECD-77ADD2159AF3}"/>
                </a:ext>
              </a:extLst>
            </p:cNvPr>
            <p:cNvSpPr/>
            <p:nvPr/>
          </p:nvSpPr>
          <p:spPr>
            <a:xfrm>
              <a:off x="1228205" y="3095433"/>
              <a:ext cx="78991" cy="735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MW Group Condensed" panose="020B0606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FEC1864-2A79-45FF-BCD6-ABE4C65F4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261" y="2792922"/>
              <a:ext cx="182880" cy="182880"/>
            </a:xfrm>
            <a:prstGeom prst="rect">
              <a:avLst/>
            </a:prstGeom>
          </p:spPr>
        </p:pic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58DAF7C9-10E6-4696-B6E7-60530704C6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72" y="2151186"/>
            <a:ext cx="182880" cy="182880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939FC52-9934-4516-B10A-573811C8D79A}"/>
              </a:ext>
            </a:extLst>
          </p:cNvPr>
          <p:cNvSpPr/>
          <p:nvPr/>
        </p:nvSpPr>
        <p:spPr>
          <a:xfrm>
            <a:off x="872817" y="2077678"/>
            <a:ext cx="78991" cy="735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MW Group Condensed" panose="020B0606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E239140-536F-4C93-886E-AAFA4818137E}"/>
              </a:ext>
            </a:extLst>
          </p:cNvPr>
          <p:cNvSpPr/>
          <p:nvPr/>
        </p:nvSpPr>
        <p:spPr>
          <a:xfrm>
            <a:off x="6078935" y="1716987"/>
            <a:ext cx="5937380" cy="236299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Product / Service 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0C5AB08-B1F1-4472-AAF9-6D71B0A75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68149"/>
              </p:ext>
            </p:extLst>
          </p:nvPr>
        </p:nvGraphicFramePr>
        <p:xfrm>
          <a:off x="6075825" y="2011758"/>
          <a:ext cx="594049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983">
                  <a:extLst>
                    <a:ext uri="{9D8B030D-6E8A-4147-A177-3AD203B41FA5}">
                      <a16:colId xmlns:a16="http://schemas.microsoft.com/office/drawing/2014/main" val="3892822775"/>
                    </a:ext>
                  </a:extLst>
                </a:gridCol>
                <a:gridCol w="1220049">
                  <a:extLst>
                    <a:ext uri="{9D8B030D-6E8A-4147-A177-3AD203B41FA5}">
                      <a16:colId xmlns:a16="http://schemas.microsoft.com/office/drawing/2014/main" val="3899749869"/>
                    </a:ext>
                  </a:extLst>
                </a:gridCol>
                <a:gridCol w="1244705">
                  <a:extLst>
                    <a:ext uri="{9D8B030D-6E8A-4147-A177-3AD203B41FA5}">
                      <a16:colId xmlns:a16="http://schemas.microsoft.com/office/drawing/2014/main" val="4169407900"/>
                    </a:ext>
                  </a:extLst>
                </a:gridCol>
                <a:gridCol w="1132142">
                  <a:extLst>
                    <a:ext uri="{9D8B030D-6E8A-4147-A177-3AD203B41FA5}">
                      <a16:colId xmlns:a16="http://schemas.microsoft.com/office/drawing/2014/main" val="1086166508"/>
                    </a:ext>
                  </a:extLst>
                </a:gridCol>
                <a:gridCol w="990611">
                  <a:extLst>
                    <a:ext uri="{9D8B030D-6E8A-4147-A177-3AD203B41FA5}">
                      <a16:colId xmlns:a16="http://schemas.microsoft.com/office/drawing/2014/main" val="3585751677"/>
                    </a:ext>
                  </a:extLst>
                </a:gridCol>
              </a:tblGrid>
              <a:tr h="305966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Name: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291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Process: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06473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Client: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95172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Business: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Manufacturing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Services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Other (specify)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34089"/>
                  </a:ext>
                </a:extLst>
              </a:tr>
              <a:tr h="388212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 Group: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Automotive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Electronics &amp;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Electrical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Machinery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Mold &amp; Die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557500"/>
                  </a:ext>
                </a:extLst>
              </a:tr>
              <a:tr h="38821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Medical Device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Aerospace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Automation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Other (specify)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012051"/>
                  </a:ext>
                </a:extLst>
              </a:tr>
            </a:tbl>
          </a:graphicData>
        </a:graphic>
      </p:graphicFrame>
      <p:sp>
        <p:nvSpPr>
          <p:cNvPr id="28" name="Oval 27">
            <a:extLst>
              <a:ext uri="{FF2B5EF4-FFF2-40B4-BE49-F238E27FC236}">
                <a16:creationId xmlns:a16="http://schemas.microsoft.com/office/drawing/2014/main" id="{95D85FFB-7E20-4C01-814B-37A63BDE72C5}"/>
              </a:ext>
            </a:extLst>
          </p:cNvPr>
          <p:cNvSpPr/>
          <p:nvPr/>
        </p:nvSpPr>
        <p:spPr>
          <a:xfrm>
            <a:off x="7472061" y="3375890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45325E2-3FC3-4AE4-B3BC-99FC4072397E}"/>
              </a:ext>
            </a:extLst>
          </p:cNvPr>
          <p:cNvSpPr/>
          <p:nvPr/>
        </p:nvSpPr>
        <p:spPr>
          <a:xfrm>
            <a:off x="8675468" y="3358271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F9A9271-5E87-4B1D-81C2-F544F1A66BFC}"/>
              </a:ext>
            </a:extLst>
          </p:cNvPr>
          <p:cNvSpPr/>
          <p:nvPr/>
        </p:nvSpPr>
        <p:spPr>
          <a:xfrm>
            <a:off x="9910461" y="3305162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89DB11D-B063-4FD6-B4AB-E736029E4D3A}"/>
              </a:ext>
            </a:extLst>
          </p:cNvPr>
          <p:cNvSpPr/>
          <p:nvPr/>
        </p:nvSpPr>
        <p:spPr>
          <a:xfrm>
            <a:off x="7472061" y="3750522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D0F1A2-3647-42CB-9730-41E7C316FFEB}"/>
              </a:ext>
            </a:extLst>
          </p:cNvPr>
          <p:cNvSpPr/>
          <p:nvPr/>
        </p:nvSpPr>
        <p:spPr>
          <a:xfrm>
            <a:off x="8675467" y="3750522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304463A-0D92-4F81-B61B-F6595DBAF146}"/>
              </a:ext>
            </a:extLst>
          </p:cNvPr>
          <p:cNvSpPr/>
          <p:nvPr/>
        </p:nvSpPr>
        <p:spPr>
          <a:xfrm rot="21424772">
            <a:off x="9915826" y="3784767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F7536DC-07BE-421C-9467-C4ABFC668958}"/>
              </a:ext>
            </a:extLst>
          </p:cNvPr>
          <p:cNvSpPr/>
          <p:nvPr/>
        </p:nvSpPr>
        <p:spPr>
          <a:xfrm>
            <a:off x="11063552" y="3790137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D1001EE-7D00-4E22-B863-DDF9370B71E0}"/>
              </a:ext>
            </a:extLst>
          </p:cNvPr>
          <p:cNvSpPr/>
          <p:nvPr/>
        </p:nvSpPr>
        <p:spPr>
          <a:xfrm>
            <a:off x="6139380" y="4194992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3C6AB94-D2B6-4F8C-A663-CAA6719AD69B}"/>
              </a:ext>
            </a:extLst>
          </p:cNvPr>
          <p:cNvSpPr/>
          <p:nvPr/>
        </p:nvSpPr>
        <p:spPr>
          <a:xfrm>
            <a:off x="7472410" y="4194658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B791BE7-6FE1-4A49-8BF9-2CC175B80C6F}"/>
              </a:ext>
            </a:extLst>
          </p:cNvPr>
          <p:cNvSpPr/>
          <p:nvPr/>
        </p:nvSpPr>
        <p:spPr>
          <a:xfrm>
            <a:off x="8674042" y="4194658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E15F282-87B3-4AD2-93B9-30FDAA822B12}"/>
              </a:ext>
            </a:extLst>
          </p:cNvPr>
          <p:cNvSpPr/>
          <p:nvPr/>
        </p:nvSpPr>
        <p:spPr>
          <a:xfrm>
            <a:off x="9929637" y="4125562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B4C8877-2BCC-441F-9EB4-777C26A9D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02033"/>
              </p:ext>
            </p:extLst>
          </p:nvPr>
        </p:nvGraphicFramePr>
        <p:xfrm>
          <a:off x="83765" y="3838553"/>
          <a:ext cx="5940489" cy="294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596">
                  <a:extLst>
                    <a:ext uri="{9D8B030D-6E8A-4147-A177-3AD203B41FA5}">
                      <a16:colId xmlns:a16="http://schemas.microsoft.com/office/drawing/2014/main" val="277936545"/>
                    </a:ext>
                  </a:extLst>
                </a:gridCol>
                <a:gridCol w="2974893">
                  <a:extLst>
                    <a:ext uri="{9D8B030D-6E8A-4147-A177-3AD203B41FA5}">
                      <a16:colId xmlns:a16="http://schemas.microsoft.com/office/drawing/2014/main" val="978366707"/>
                    </a:ext>
                  </a:extLst>
                </a:gridCol>
              </a:tblGrid>
              <a:tr h="147012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Photo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Photo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86479"/>
                  </a:ext>
                </a:extLst>
              </a:tr>
              <a:tr h="1470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Photo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Photo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31427"/>
                  </a:ext>
                </a:extLst>
              </a:tr>
            </a:tbl>
          </a:graphicData>
        </a:graphic>
      </p:graphicFrame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F7E6113-C7E7-4036-A90C-01F8FAD5E5F5}"/>
              </a:ext>
            </a:extLst>
          </p:cNvPr>
          <p:cNvSpPr/>
          <p:nvPr/>
        </p:nvSpPr>
        <p:spPr>
          <a:xfrm>
            <a:off x="66855" y="3504603"/>
            <a:ext cx="5932729" cy="30494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Product / Technology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2A0CDD8-D0A1-430E-845D-6E8A493F3A7E}"/>
              </a:ext>
            </a:extLst>
          </p:cNvPr>
          <p:cNvSpPr/>
          <p:nvPr/>
        </p:nvSpPr>
        <p:spPr>
          <a:xfrm>
            <a:off x="6057025" y="4544365"/>
            <a:ext cx="3387094" cy="284509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Company Expectation / Request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F73F302F-009F-43F4-823D-EAA4E9D17FF6}"/>
              </a:ext>
            </a:extLst>
          </p:cNvPr>
          <p:cNvSpPr/>
          <p:nvPr/>
        </p:nvSpPr>
        <p:spPr>
          <a:xfrm>
            <a:off x="9613622" y="4534145"/>
            <a:ext cx="2430596" cy="30494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Representative Name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BC8E5518-F2A5-4288-A72A-F08324672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46780"/>
              </p:ext>
            </p:extLst>
          </p:nvPr>
        </p:nvGraphicFramePr>
        <p:xfrm>
          <a:off x="9613622" y="4907023"/>
          <a:ext cx="2430596" cy="189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298">
                  <a:extLst>
                    <a:ext uri="{9D8B030D-6E8A-4147-A177-3AD203B41FA5}">
                      <a16:colId xmlns:a16="http://schemas.microsoft.com/office/drawing/2014/main" val="4105142888"/>
                    </a:ext>
                  </a:extLst>
                </a:gridCol>
                <a:gridCol w="1215298">
                  <a:extLst>
                    <a:ext uri="{9D8B030D-6E8A-4147-A177-3AD203B41FA5}">
                      <a16:colId xmlns:a16="http://schemas.microsoft.com/office/drawing/2014/main" val="1917373051"/>
                    </a:ext>
                  </a:extLst>
                </a:gridCol>
              </a:tblGrid>
              <a:tr h="18952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47298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E67B8C77-75C7-4D72-B9F5-5844375A616A}"/>
              </a:ext>
            </a:extLst>
          </p:cNvPr>
          <p:cNvSpPr/>
          <p:nvPr/>
        </p:nvSpPr>
        <p:spPr>
          <a:xfrm>
            <a:off x="9726284" y="4968400"/>
            <a:ext cx="972543" cy="1151612"/>
          </a:xfrm>
          <a:prstGeom prst="rect">
            <a:avLst/>
          </a:prstGeom>
          <a:noFill/>
          <a:ln>
            <a:solidFill>
              <a:srgbClr val="92A2B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lang="en-US" sz="1200" b="0" i="0" u="none" strike="noStrike" kern="1200" spc="0" baseline="0" dirty="0" smtClean="0">
                <a:ln w="0"/>
                <a:solidFill>
                  <a:srgbClr val="44546A">
                    <a:lumMod val="60000"/>
                    <a:lumOff val="40000"/>
                  </a:srgbClr>
                </a:solidFill>
                <a:effectLst/>
                <a:latin typeface="BMW Group Condensed" panose="020B0606020202020204" pitchFamily="34" charset="0"/>
                <a:ea typeface="+mn-ea"/>
                <a:cs typeface="+mn-cs"/>
              </a:defRPr>
            </a:pPr>
            <a:r>
              <a:rPr lang="en-US" sz="120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BMW Group Condensed" panose="020B0606020202020204" pitchFamily="34" charset="0"/>
              </a:rPr>
              <a:t>High Quality Picture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E35130-114C-4F2D-803F-35266C149077}"/>
              </a:ext>
            </a:extLst>
          </p:cNvPr>
          <p:cNvSpPr txBox="1"/>
          <p:nvPr/>
        </p:nvSpPr>
        <p:spPr>
          <a:xfrm>
            <a:off x="9637663" y="6213396"/>
            <a:ext cx="11453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latin typeface="BMW Group Condensed" panose="020B0606020202020204" pitchFamily="34" charset="0"/>
              </a:rPr>
              <a:t>Short Description </a:t>
            </a:r>
          </a:p>
          <a:p>
            <a:r>
              <a:rPr lang="en-US" altLang="zh-CN" sz="900" dirty="0">
                <a:latin typeface="BMW Group Condensed" panose="020B0606020202020204" pitchFamily="34" charset="0"/>
              </a:rPr>
              <a:t>(Name, Position, Email Key Points)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AC9E152-0427-4E7F-869E-EDE9381C6EE6}"/>
              </a:ext>
            </a:extLst>
          </p:cNvPr>
          <p:cNvSpPr/>
          <p:nvPr/>
        </p:nvSpPr>
        <p:spPr>
          <a:xfrm>
            <a:off x="10953912" y="4977751"/>
            <a:ext cx="972543" cy="1151612"/>
          </a:xfrm>
          <a:prstGeom prst="rect">
            <a:avLst/>
          </a:prstGeom>
          <a:noFill/>
          <a:ln>
            <a:solidFill>
              <a:srgbClr val="92A2B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lang="en-US" sz="1200" b="0" i="0" u="none" strike="noStrike" kern="1200" spc="0" baseline="0" dirty="0" smtClean="0">
                <a:ln w="0"/>
                <a:solidFill>
                  <a:srgbClr val="44546A">
                    <a:lumMod val="60000"/>
                    <a:lumOff val="40000"/>
                  </a:srgbClr>
                </a:solidFill>
                <a:effectLst/>
                <a:latin typeface="BMW Group Condensed" panose="020B0606020202020204" pitchFamily="34" charset="0"/>
                <a:ea typeface="+mn-ea"/>
                <a:cs typeface="+mn-cs"/>
              </a:defRPr>
            </a:pPr>
            <a:r>
              <a:rPr lang="en-US" sz="120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BMW Group Condensed" panose="020B0606020202020204" pitchFamily="34" charset="0"/>
              </a:rPr>
              <a:t>High Quality Picture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01B0D8-01E6-40EB-841E-3F77CFF80AF2}"/>
              </a:ext>
            </a:extLst>
          </p:cNvPr>
          <p:cNvSpPr txBox="1"/>
          <p:nvPr/>
        </p:nvSpPr>
        <p:spPr>
          <a:xfrm>
            <a:off x="10828920" y="6235827"/>
            <a:ext cx="1200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latin typeface="BMW Group Condensed" panose="020B0606020202020204" pitchFamily="34" charset="0"/>
              </a:rPr>
              <a:t>Short Description </a:t>
            </a:r>
          </a:p>
          <a:p>
            <a:r>
              <a:rPr lang="en-US" altLang="zh-CN" sz="900" dirty="0">
                <a:latin typeface="BMW Group Condensed" panose="020B0606020202020204" pitchFamily="34" charset="0"/>
              </a:rPr>
              <a:t>(Name, Position,</a:t>
            </a:r>
          </a:p>
          <a:p>
            <a:r>
              <a:rPr lang="en-US" altLang="zh-CN" sz="900" dirty="0">
                <a:latin typeface="BMW Group Condensed" panose="020B0606020202020204" pitchFamily="34" charset="0"/>
              </a:rPr>
              <a:t>Email Key Points)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EF510DD-AD48-4127-ABAE-E56584A73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7499"/>
              </p:ext>
            </p:extLst>
          </p:nvPr>
        </p:nvGraphicFramePr>
        <p:xfrm>
          <a:off x="6057025" y="4873939"/>
          <a:ext cx="350128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492">
                  <a:extLst>
                    <a:ext uri="{9D8B030D-6E8A-4147-A177-3AD203B41FA5}">
                      <a16:colId xmlns:a16="http://schemas.microsoft.com/office/drawing/2014/main" val="4075912435"/>
                    </a:ext>
                  </a:extLst>
                </a:gridCol>
                <a:gridCol w="983365">
                  <a:extLst>
                    <a:ext uri="{9D8B030D-6E8A-4147-A177-3AD203B41FA5}">
                      <a16:colId xmlns:a16="http://schemas.microsoft.com/office/drawing/2014/main" val="2096722229"/>
                    </a:ext>
                  </a:extLst>
                </a:gridCol>
                <a:gridCol w="766634">
                  <a:extLst>
                    <a:ext uri="{9D8B030D-6E8A-4147-A177-3AD203B41FA5}">
                      <a16:colId xmlns:a16="http://schemas.microsoft.com/office/drawing/2014/main" val="1482579111"/>
                    </a:ext>
                  </a:extLst>
                </a:gridCol>
                <a:gridCol w="918798">
                  <a:extLst>
                    <a:ext uri="{9D8B030D-6E8A-4147-A177-3AD203B41FA5}">
                      <a16:colId xmlns:a16="http://schemas.microsoft.com/office/drawing/2014/main" val="1590955749"/>
                    </a:ext>
                  </a:extLst>
                </a:gridCol>
              </a:tblGrid>
              <a:tr h="312219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Product</a:t>
                      </a:r>
                    </a:p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Sale 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Business</a:t>
                      </a:r>
                    </a:p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Partnership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Joint</a:t>
                      </a:r>
                    </a:p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Venture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Technical</a:t>
                      </a:r>
                    </a:p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Collaboration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793789"/>
                  </a:ext>
                </a:extLst>
              </a:tr>
            </a:tbl>
          </a:graphicData>
        </a:graphic>
      </p:graphicFrame>
      <p:sp>
        <p:nvSpPr>
          <p:cNvPr id="49" name="Oval 48">
            <a:extLst>
              <a:ext uri="{FF2B5EF4-FFF2-40B4-BE49-F238E27FC236}">
                <a16:creationId xmlns:a16="http://schemas.microsoft.com/office/drawing/2014/main" id="{628B1850-738A-4A1D-B2BD-A8F17535A149}"/>
              </a:ext>
            </a:extLst>
          </p:cNvPr>
          <p:cNvSpPr/>
          <p:nvPr/>
        </p:nvSpPr>
        <p:spPr>
          <a:xfrm>
            <a:off x="6139380" y="4907023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C92EE5F-E2BC-49A8-936E-860D424C95DB}"/>
              </a:ext>
            </a:extLst>
          </p:cNvPr>
          <p:cNvSpPr/>
          <p:nvPr/>
        </p:nvSpPr>
        <p:spPr>
          <a:xfrm>
            <a:off x="6946474" y="4915363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068BD93-038A-4506-A4F2-D4BFB6D428E6}"/>
              </a:ext>
            </a:extLst>
          </p:cNvPr>
          <p:cNvSpPr/>
          <p:nvPr/>
        </p:nvSpPr>
        <p:spPr>
          <a:xfrm>
            <a:off x="7923792" y="4908334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E333213-06D6-4604-BBCD-4F7696F6DC1C}"/>
              </a:ext>
            </a:extLst>
          </p:cNvPr>
          <p:cNvSpPr/>
          <p:nvPr/>
        </p:nvSpPr>
        <p:spPr>
          <a:xfrm>
            <a:off x="8650212" y="4915363"/>
            <a:ext cx="139959" cy="141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5C3329-1827-49FB-9F9C-261484E00CCB}"/>
              </a:ext>
            </a:extLst>
          </p:cNvPr>
          <p:cNvSpPr txBox="1"/>
          <p:nvPr/>
        </p:nvSpPr>
        <p:spPr>
          <a:xfrm>
            <a:off x="6118765" y="5618943"/>
            <a:ext cx="3437696" cy="1127001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BMW Group Condensed" panose="020B0606020202020204" pitchFamily="34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BMW Group Condensed" panose="020B0606020202020204" pitchFamily="34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BMW Group Condensed" panose="020B0606020202020204" pitchFamily="34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BMW Group Condensed" panose="020B0606020202020204" pitchFamily="34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BMW Group Condensed" panose="020B0606020202020204" pitchFamily="34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BMW Group Condensed" panose="020B0606020202020204" pitchFamily="34" charset="0"/>
              </a:rPr>
              <a:t>…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1D99EC-F61C-4564-A88C-40347024B6BD}"/>
              </a:ext>
            </a:extLst>
          </p:cNvPr>
          <p:cNvSpPr/>
          <p:nvPr/>
        </p:nvSpPr>
        <p:spPr>
          <a:xfrm>
            <a:off x="6110958" y="5255023"/>
            <a:ext cx="3387094" cy="30494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Strength Point </a:t>
            </a:r>
            <a:r>
              <a:rPr lang="en-US" sz="1400" b="1">
                <a:solidFill>
                  <a:schemeClr val="bg1"/>
                </a:solidFill>
              </a:rPr>
              <a:t>of your </a:t>
            </a:r>
            <a:r>
              <a:rPr lang="en-US" sz="1400" b="1" dirty="0">
                <a:solidFill>
                  <a:schemeClr val="bg1"/>
                </a:solidFill>
              </a:rPr>
              <a:t>company / Products</a:t>
            </a:r>
          </a:p>
        </p:txBody>
      </p:sp>
    </p:spTree>
    <p:extLst>
      <p:ext uri="{BB962C8B-B14F-4D97-AF65-F5344CB8AC3E}">
        <p14:creationId xmlns:p14="http://schemas.microsoft.com/office/powerpoint/2010/main" val="294192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176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</vt:lpstr>
      <vt:lpstr>Arial</vt:lpstr>
      <vt:lpstr>BMW Group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Kanyarat Jitsom</dc:creator>
  <cp:lastModifiedBy>Sirin Boonsaner</cp:lastModifiedBy>
  <cp:revision>21</cp:revision>
  <cp:lastPrinted>2019-06-11T03:16:22Z</cp:lastPrinted>
  <dcterms:created xsi:type="dcterms:W3CDTF">2019-06-10T08:45:31Z</dcterms:created>
  <dcterms:modified xsi:type="dcterms:W3CDTF">2020-05-12T05:30:08Z</dcterms:modified>
</cp:coreProperties>
</file>